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g"/><Relationship Id="rId3" Type="http://schemas.openxmlformats.org/officeDocument/2006/relationships/image" Target="../media/image20.jpg"/><Relationship Id="rId4" Type="http://schemas.openxmlformats.org/officeDocument/2006/relationships/image" Target="../media/image21.jpg"/><Relationship Id="rId5" Type="http://schemas.openxmlformats.org/officeDocument/2006/relationships/image" Target="../media/image22.jpg"/><Relationship Id="rId6" Type="http://schemas.openxmlformats.org/officeDocument/2006/relationships/image" Target="../media/image23.jpg"/><Relationship Id="rId7" Type="http://schemas.openxmlformats.org/officeDocument/2006/relationships/image" Target="../media/image24.jp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Relationship Id="rId3" Type="http://schemas.openxmlformats.org/officeDocument/2006/relationships/image" Target="../media/image4.jpg"/><Relationship Id="rId4" Type="http://schemas.openxmlformats.org/officeDocument/2006/relationships/image" Target="../media/image5.jpg"/><Relationship Id="rId5" Type="http://schemas.openxmlformats.org/officeDocument/2006/relationships/image" Target="../media/image6.jpg"/><Relationship Id="rId6" Type="http://schemas.openxmlformats.org/officeDocument/2006/relationships/image" Target="../media/image7.jpg"/><Relationship Id="rId7" Type="http://schemas.openxmlformats.org/officeDocument/2006/relationships/image" Target="../media/image8.jp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Relationship Id="rId3" Type="http://schemas.openxmlformats.org/officeDocument/2006/relationships/image" Target="../media/image12.jpg"/><Relationship Id="rId4" Type="http://schemas.openxmlformats.org/officeDocument/2006/relationships/image" Target="../media/image13.jpg"/><Relationship Id="rId5" Type="http://schemas.openxmlformats.org/officeDocument/2006/relationships/image" Target="../media/image14.jpg"/><Relationship Id="rId6" Type="http://schemas.openxmlformats.org/officeDocument/2006/relationships/image" Target="../media/image15.jpg"/><Relationship Id="rId7" Type="http://schemas.openxmlformats.org/officeDocument/2006/relationships/image" Target="../media/image16.jp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Analyse trimestrielle par Pays</a:t>
            </a:r>
          </a:p>
          <a:p>
            <a:r>
              <a:t>                Espagne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En quelques mots...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457200" y="2286000"/>
          <a:ext cx="5486400" cy="320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1600"/>
                <a:gridCol w="1371600"/>
                <a:gridCol w="1371600"/>
                <a:gridCol w="1371600"/>
              </a:tblGrid>
              <a:tr h="800100">
                <a:tc>
                  <a:txBody>
                    <a:bodyPr/>
                    <a:lstStyle/>
                    <a:p>
                      <a:pPr algn="ct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Top Volume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Top Progression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Top Potentiel</a:t>
                      </a:r>
                    </a:p>
                  </a:txBody>
                  <a:tcPr/>
                </a:tc>
              </a:tr>
              <a:tr h="800100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Littoral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Santorini Island (GR),Biarritz (FR),Corfu (GR)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Fréjus (FR),Djerba (TN),Arcachon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Djerba (TN),Arcachon (FR),Argelès sur Mer (FR)</a:t>
                      </a:r>
                    </a:p>
                  </a:txBody>
                  <a:tcPr/>
                </a:tc>
              </a:tr>
              <a:tr h="800100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Montagne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Chamonix (FR),Zermatt (CH),Font Romeu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Les Deux Alpes (FR),Ischgl (AT),Les Arcs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Megève (FR),Sankt Anton (AT),Courchevel (FR)</a:t>
                      </a:r>
                    </a:p>
                  </a:txBody>
                  <a:tcPr/>
                </a:tc>
              </a:tr>
              <a:tr h="800100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Urbain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Paris (FR),Roma (IT),London (GB)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Aix en Provence (FR),Avignon (FR),Hamburg (DE)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Aix en Provence (FR),Avignon (FR),London (GB)</a:t>
                      </a: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Urbain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Evolution trimestrielle Espagne Paris (FR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0" y="1188720"/>
            <a:ext cx="2743200" cy="1860628"/>
          </a:xfrm>
          <a:prstGeom prst="rect">
            <a:avLst/>
          </a:prstGeom>
        </p:spPr>
      </p:pic>
      <p:pic>
        <p:nvPicPr>
          <p:cNvPr id="6" name="Picture 5" descr="Evolution trimestrielle Espagne Roma (IT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0" y="1188720"/>
            <a:ext cx="2743200" cy="1880977"/>
          </a:xfrm>
          <a:prstGeom prst="rect">
            <a:avLst/>
          </a:prstGeom>
        </p:spPr>
      </p:pic>
      <p:pic>
        <p:nvPicPr>
          <p:cNvPr id="7" name="Picture 6" descr="Evolution trimestrielle Espagne London (GB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" y="3017520"/>
            <a:ext cx="2743200" cy="1861503"/>
          </a:xfrm>
          <a:prstGeom prst="rect">
            <a:avLst/>
          </a:prstGeom>
        </p:spPr>
      </p:pic>
      <p:pic>
        <p:nvPicPr>
          <p:cNvPr id="8" name="Picture 7" descr="Evolution trimestrielle Espagne Venezia (IT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440" y="3017520"/>
            <a:ext cx="2743200" cy="1880977"/>
          </a:xfrm>
          <a:prstGeom prst="rect">
            <a:avLst/>
          </a:prstGeom>
        </p:spPr>
      </p:pic>
      <p:pic>
        <p:nvPicPr>
          <p:cNvPr id="9" name="Picture 8" descr="Evolution trimestrielle Espagne Milano (IT)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5920" y="4846320"/>
            <a:ext cx="2743200" cy="1880977"/>
          </a:xfrm>
          <a:prstGeom prst="rect">
            <a:avLst/>
          </a:prstGeom>
        </p:spPr>
      </p:pic>
      <p:pic>
        <p:nvPicPr>
          <p:cNvPr id="10" name="Picture 9" descr="Evolution trimestrielle Espagne Wien (AT)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3440" y="4846320"/>
            <a:ext cx="2743200" cy="188097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Littoral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Moyenne trimestrielle Littoral Espagn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66971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Littoral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Variation trimestrielle Littoral Espagn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59078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Littoral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Evolution trimestrielle Espagne Santorini Island (GR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0" y="1188720"/>
            <a:ext cx="2743200" cy="1861503"/>
          </a:xfrm>
          <a:prstGeom prst="rect">
            <a:avLst/>
          </a:prstGeom>
        </p:spPr>
      </p:pic>
      <p:pic>
        <p:nvPicPr>
          <p:cNvPr id="6" name="Picture 5" descr="Evolution trimestrielle Espagne Biarritz (FR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0" y="1188720"/>
            <a:ext cx="2743200" cy="1861503"/>
          </a:xfrm>
          <a:prstGeom prst="rect">
            <a:avLst/>
          </a:prstGeom>
        </p:spPr>
      </p:pic>
      <p:pic>
        <p:nvPicPr>
          <p:cNvPr id="7" name="Picture 6" descr="Evolution trimestrielle Espagne Corfu (GR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" y="3017520"/>
            <a:ext cx="2743200" cy="1860628"/>
          </a:xfrm>
          <a:prstGeom prst="rect">
            <a:avLst/>
          </a:prstGeom>
        </p:spPr>
      </p:pic>
      <p:pic>
        <p:nvPicPr>
          <p:cNvPr id="8" name="Picture 7" descr="Evolution trimestrielle Espagne Nice (FR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440" y="3017520"/>
            <a:ext cx="2743200" cy="1861503"/>
          </a:xfrm>
          <a:prstGeom prst="rect">
            <a:avLst/>
          </a:prstGeom>
        </p:spPr>
      </p:pic>
      <p:pic>
        <p:nvPicPr>
          <p:cNvPr id="9" name="Picture 8" descr="Evolution trimestrielle Espagne Mykonos (GR)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5920" y="4846320"/>
            <a:ext cx="2743200" cy="1860628"/>
          </a:xfrm>
          <a:prstGeom prst="rect">
            <a:avLst/>
          </a:prstGeom>
        </p:spPr>
      </p:pic>
      <p:pic>
        <p:nvPicPr>
          <p:cNvPr id="10" name="Picture 9" descr="Evolution trimestrielle Espagne Dubrovnik (HR)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3440" y="4846320"/>
            <a:ext cx="2743200" cy="188097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Montagne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Moyenne trimestrielle Montagne Espagn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55857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Montagne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Variation trimestrielle Montagne Espagn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42445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Montagne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Evolution trimestrielle Espagne Chamonix (FR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0" y="1188720"/>
            <a:ext cx="2743200" cy="1861503"/>
          </a:xfrm>
          <a:prstGeom prst="rect">
            <a:avLst/>
          </a:prstGeom>
        </p:spPr>
      </p:pic>
      <p:pic>
        <p:nvPicPr>
          <p:cNvPr id="6" name="Picture 5" descr="Evolution trimestrielle Espagne Font Romeu (FR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0" y="1188720"/>
            <a:ext cx="2743200" cy="1860628"/>
          </a:xfrm>
          <a:prstGeom prst="rect">
            <a:avLst/>
          </a:prstGeom>
        </p:spPr>
      </p:pic>
      <p:pic>
        <p:nvPicPr>
          <p:cNvPr id="7" name="Picture 6" descr="Evolution trimestrielle Espagne Zermatt (CH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" y="3017520"/>
            <a:ext cx="2743200" cy="1880977"/>
          </a:xfrm>
          <a:prstGeom prst="rect">
            <a:avLst/>
          </a:prstGeom>
        </p:spPr>
      </p:pic>
      <p:pic>
        <p:nvPicPr>
          <p:cNvPr id="8" name="Picture 7" descr="Evolution trimestrielle Espagne Ischgl (AT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440" y="3017520"/>
            <a:ext cx="2743200" cy="1880977"/>
          </a:xfrm>
          <a:prstGeom prst="rect">
            <a:avLst/>
          </a:prstGeom>
        </p:spPr>
      </p:pic>
      <p:pic>
        <p:nvPicPr>
          <p:cNvPr id="9" name="Picture 8" descr="Evolution trimestrielle Espagne Verbier (CH)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5920" y="4846320"/>
            <a:ext cx="2743200" cy="1880977"/>
          </a:xfrm>
          <a:prstGeom prst="rect">
            <a:avLst/>
          </a:prstGeom>
        </p:spPr>
      </p:pic>
      <p:pic>
        <p:nvPicPr>
          <p:cNvPr id="10" name="Picture 9" descr="Evolution trimestrielle Espagne Courchevel (FR)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3440" y="4846320"/>
            <a:ext cx="2743200" cy="185105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Urbain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Moyenne trimestrielle Urbain Espagn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37769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Urbain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Variation trimestrielle Urbain Espagn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24793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